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309" r:id="rId2"/>
    <p:sldId id="313" r:id="rId3"/>
    <p:sldId id="344" r:id="rId4"/>
    <p:sldId id="345" r:id="rId5"/>
    <p:sldId id="347" r:id="rId6"/>
    <p:sldId id="352" r:id="rId7"/>
    <p:sldId id="349" r:id="rId8"/>
    <p:sldId id="350" r:id="rId9"/>
    <p:sldId id="353" r:id="rId10"/>
    <p:sldId id="354" r:id="rId11"/>
  </p:sldIdLst>
  <p:sldSz cx="12192000" cy="6858000"/>
  <p:notesSz cx="6858000" cy="9144000"/>
  <p:embeddedFontLst>
    <p:embeddedFont>
      <p:font typeface="Arial Black" pitchFamily="34" charset="0"/>
      <p:bold r:id="rId13"/>
    </p:embeddedFont>
    <p:embeddedFont>
      <p:font typeface="Calibri Light" pitchFamily="34" charset="0"/>
      <p:regular r:id="rId14"/>
      <p: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DCE4F0"/>
    <a:srgbClr val="A6B9D8"/>
    <a:srgbClr val="F4D404"/>
    <a:srgbClr val="AC5C9C"/>
    <a:srgbClr val="FCFC9C"/>
    <a:srgbClr val="841C2C"/>
    <a:srgbClr val="EC9C04"/>
    <a:srgbClr val="046CB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2" autoAdjust="0"/>
    <p:restoredTop sz="95171" autoAdjust="0"/>
  </p:normalViewPr>
  <p:slideViewPr>
    <p:cSldViewPr snapToGrid="0">
      <p:cViewPr>
        <p:scale>
          <a:sx n="81" d="100"/>
          <a:sy n="81" d="100"/>
        </p:scale>
        <p:origin x="-18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75D20-CD4C-49DF-807F-CC2BC1B95DFE}" type="datetimeFigureOut">
              <a:rPr lang="x-none" smtClean="0"/>
              <a:t>26.05.2024</a:t>
            </a:fld>
            <a:endParaRPr lang="x-none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F2DBD-7CAE-49C9-8E50-B4F5AEAF96DC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8506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919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941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74455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40163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FF2DBD-7CAE-49C9-8E50-B4F5AEAF96DC}" type="slidenum">
              <a:rPr lang="x-none" smtClean="0"/>
              <a:t>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6736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D047518-D355-4F7A-A2B9-51FCBA674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70789AB-250F-471C-8483-ED3F0CA6C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76B0AFF-DC10-4A5D-8816-4B31F9F2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EF49D8AE-DE2E-42FF-87FA-5DA952582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990AD91-ABA3-4214-84C7-3C26221F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0894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4E928232-B3B4-4934-9E57-8C57DB4C086A}"/>
              </a:ext>
            </a:extLst>
          </p:cNvPr>
          <p:cNvGrpSpPr/>
          <p:nvPr userDrawn="1"/>
        </p:nvGrpSpPr>
        <p:grpSpPr>
          <a:xfrm>
            <a:off x="8717280" y="5969172"/>
            <a:ext cx="3523488" cy="920860"/>
            <a:chOff x="4194048" y="4547616"/>
            <a:chExt cx="3523488" cy="920860"/>
          </a:xfrm>
        </p:grpSpPr>
        <p:sp>
          <p:nvSpPr>
            <p:cNvPr id="15" name="Полилиния: фигура 14">
              <a:extLst>
                <a:ext uri="{FF2B5EF4-FFF2-40B4-BE49-F238E27FC236}">
                  <a16:creationId xmlns:a16="http://schemas.microsoft.com/office/drawing/2014/main" xmlns="" id="{1404DFEF-7C4D-4C14-B848-A006668917C6}"/>
                </a:ext>
              </a:extLst>
            </p:cNvPr>
            <p:cNvSpPr/>
            <p:nvPr/>
          </p:nvSpPr>
          <p:spPr>
            <a:xfrm>
              <a:off x="4194048" y="4547616"/>
              <a:ext cx="3523488" cy="920860"/>
            </a:xfrm>
            <a:custGeom>
              <a:avLst/>
              <a:gdLst>
                <a:gd name="connsiteX0" fmla="*/ 12192 w 3523488"/>
                <a:gd name="connsiteY0" fmla="*/ 585216 h 877824"/>
                <a:gd name="connsiteX1" fmla="*/ 670560 w 3523488"/>
                <a:gd name="connsiteY1" fmla="*/ 573024 h 877824"/>
                <a:gd name="connsiteX2" fmla="*/ 658368 w 3523488"/>
                <a:gd name="connsiteY2" fmla="*/ 316992 h 877824"/>
                <a:gd name="connsiteX3" fmla="*/ 1341120 w 3523488"/>
                <a:gd name="connsiteY3" fmla="*/ 304800 h 877824"/>
                <a:gd name="connsiteX4" fmla="*/ 1341120 w 3523488"/>
                <a:gd name="connsiteY4" fmla="*/ 0 h 877824"/>
                <a:gd name="connsiteX5" fmla="*/ 3523488 w 3523488"/>
                <a:gd name="connsiteY5" fmla="*/ 0 h 877824"/>
                <a:gd name="connsiteX6" fmla="*/ 3511296 w 3523488"/>
                <a:gd name="connsiteY6" fmla="*/ 877824 h 877824"/>
                <a:gd name="connsiteX7" fmla="*/ 3511296 w 3523488"/>
                <a:gd name="connsiteY7" fmla="*/ 853440 h 877824"/>
                <a:gd name="connsiteX8" fmla="*/ 0 w 3523488"/>
                <a:gd name="connsiteY8" fmla="*/ 865632 h 877824"/>
                <a:gd name="connsiteX9" fmla="*/ 12192 w 3523488"/>
                <a:gd name="connsiteY9" fmla="*/ 585216 h 877824"/>
                <a:gd name="connsiteX0" fmla="*/ 12192 w 3535680"/>
                <a:gd name="connsiteY0" fmla="*/ 585216 h 940615"/>
                <a:gd name="connsiteX1" fmla="*/ 670560 w 3535680"/>
                <a:gd name="connsiteY1" fmla="*/ 573024 h 940615"/>
                <a:gd name="connsiteX2" fmla="*/ 658368 w 3535680"/>
                <a:gd name="connsiteY2" fmla="*/ 316992 h 940615"/>
                <a:gd name="connsiteX3" fmla="*/ 1341120 w 3535680"/>
                <a:gd name="connsiteY3" fmla="*/ 304800 h 940615"/>
                <a:gd name="connsiteX4" fmla="*/ 1341120 w 3535680"/>
                <a:gd name="connsiteY4" fmla="*/ 0 h 940615"/>
                <a:gd name="connsiteX5" fmla="*/ 3523488 w 3535680"/>
                <a:gd name="connsiteY5" fmla="*/ 0 h 940615"/>
                <a:gd name="connsiteX6" fmla="*/ 3511296 w 3535680"/>
                <a:gd name="connsiteY6" fmla="*/ 877824 h 940615"/>
                <a:gd name="connsiteX7" fmla="*/ 3535680 w 3535680"/>
                <a:gd name="connsiteY7" fmla="*/ 940615 h 940615"/>
                <a:gd name="connsiteX8" fmla="*/ 0 w 3535680"/>
                <a:gd name="connsiteY8" fmla="*/ 865632 h 940615"/>
                <a:gd name="connsiteX9" fmla="*/ 12192 w 3535680"/>
                <a:gd name="connsiteY9" fmla="*/ 585216 h 940615"/>
                <a:gd name="connsiteX0" fmla="*/ 0 w 3523488"/>
                <a:gd name="connsiteY0" fmla="*/ 585216 h 965261"/>
                <a:gd name="connsiteX1" fmla="*/ 658368 w 3523488"/>
                <a:gd name="connsiteY1" fmla="*/ 573024 h 965261"/>
                <a:gd name="connsiteX2" fmla="*/ 646176 w 3523488"/>
                <a:gd name="connsiteY2" fmla="*/ 316992 h 965261"/>
                <a:gd name="connsiteX3" fmla="*/ 1328928 w 3523488"/>
                <a:gd name="connsiteY3" fmla="*/ 304800 h 965261"/>
                <a:gd name="connsiteX4" fmla="*/ 1328928 w 3523488"/>
                <a:gd name="connsiteY4" fmla="*/ 0 h 965261"/>
                <a:gd name="connsiteX5" fmla="*/ 3511296 w 3523488"/>
                <a:gd name="connsiteY5" fmla="*/ 0 h 965261"/>
                <a:gd name="connsiteX6" fmla="*/ 3499104 w 3523488"/>
                <a:gd name="connsiteY6" fmla="*/ 877824 h 965261"/>
                <a:gd name="connsiteX7" fmla="*/ 3523488 w 3523488"/>
                <a:gd name="connsiteY7" fmla="*/ 940615 h 965261"/>
                <a:gd name="connsiteX8" fmla="*/ 0 w 3523488"/>
                <a:gd name="connsiteY8" fmla="*/ 965261 h 965261"/>
                <a:gd name="connsiteX9" fmla="*/ 0 w 3523488"/>
                <a:gd name="connsiteY9" fmla="*/ 585216 h 965261"/>
                <a:gd name="connsiteX0" fmla="*/ 0 w 3523488"/>
                <a:gd name="connsiteY0" fmla="*/ 585216 h 940615"/>
                <a:gd name="connsiteX1" fmla="*/ 658368 w 3523488"/>
                <a:gd name="connsiteY1" fmla="*/ 573024 h 940615"/>
                <a:gd name="connsiteX2" fmla="*/ 646176 w 3523488"/>
                <a:gd name="connsiteY2" fmla="*/ 316992 h 940615"/>
                <a:gd name="connsiteX3" fmla="*/ 1328928 w 3523488"/>
                <a:gd name="connsiteY3" fmla="*/ 304800 h 940615"/>
                <a:gd name="connsiteX4" fmla="*/ 1328928 w 3523488"/>
                <a:gd name="connsiteY4" fmla="*/ 0 h 940615"/>
                <a:gd name="connsiteX5" fmla="*/ 3511296 w 3523488"/>
                <a:gd name="connsiteY5" fmla="*/ 0 h 940615"/>
                <a:gd name="connsiteX6" fmla="*/ 3499104 w 3523488"/>
                <a:gd name="connsiteY6" fmla="*/ 877824 h 940615"/>
                <a:gd name="connsiteX7" fmla="*/ 3523488 w 3523488"/>
                <a:gd name="connsiteY7" fmla="*/ 940615 h 940615"/>
                <a:gd name="connsiteX8" fmla="*/ 12192 w 3523488"/>
                <a:gd name="connsiteY8" fmla="*/ 940354 h 940615"/>
                <a:gd name="connsiteX9" fmla="*/ 0 w 3523488"/>
                <a:gd name="connsiteY9" fmla="*/ 585216 h 94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3488" h="940615">
                  <a:moveTo>
                    <a:pt x="0" y="585216"/>
                  </a:moveTo>
                  <a:lnTo>
                    <a:pt x="658368" y="573024"/>
                  </a:lnTo>
                  <a:lnTo>
                    <a:pt x="646176" y="316992"/>
                  </a:lnTo>
                  <a:lnTo>
                    <a:pt x="1328928" y="304800"/>
                  </a:lnTo>
                  <a:lnTo>
                    <a:pt x="1328928" y="0"/>
                  </a:lnTo>
                  <a:lnTo>
                    <a:pt x="3511296" y="0"/>
                  </a:lnTo>
                  <a:lnTo>
                    <a:pt x="3499104" y="877824"/>
                  </a:lnTo>
                  <a:lnTo>
                    <a:pt x="3523488" y="940615"/>
                  </a:lnTo>
                  <a:lnTo>
                    <a:pt x="12192" y="940354"/>
                  </a:lnTo>
                  <a:lnTo>
                    <a:pt x="0" y="585216"/>
                  </a:lnTo>
                  <a:close/>
                </a:path>
              </a:pathLst>
            </a:custGeom>
            <a:gradFill>
              <a:gsLst>
                <a:gs pos="0">
                  <a:srgbClr val="DDFFF0"/>
                </a:gs>
                <a:gs pos="100000">
                  <a:srgbClr val="63F3A4"/>
                </a:gs>
              </a:gsLst>
              <a:lin ang="18900000" scaled="1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xmlns="" id="{B3B43E56-7F69-4F5F-82D8-691AA22D44FE}"/>
                </a:ext>
              </a:extLst>
            </p:cNvPr>
            <p:cNvSpPr/>
            <p:nvPr/>
          </p:nvSpPr>
          <p:spPr>
            <a:xfrm>
              <a:off x="4194791" y="5129336"/>
              <a:ext cx="3492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ru-RU" sz="1400" dirty="0"/>
                <a:t>ШАГ 1. «МЫ УЗНАЁМ»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xmlns="" id="{97DF1628-634A-43F9-A47E-CCB70A6015B4}"/>
                </a:ext>
              </a:extLst>
            </p:cNvPr>
            <p:cNvSpPr/>
            <p:nvPr/>
          </p:nvSpPr>
          <p:spPr>
            <a:xfrm>
              <a:off x="4842791" y="4849590"/>
              <a:ext cx="2844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r>
                <a:rPr lang="ru-RU" sz="1400" dirty="0">
                  <a:sym typeface="Calibri"/>
                </a:rPr>
                <a:t>  ШАГ 2. «МЫ РАЗМЫШЛЯЕМ»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xmlns="" id="{3F180BA5-A3EB-416B-9A6D-0E4A06D797A5}"/>
                </a:ext>
              </a:extLst>
            </p:cNvPr>
            <p:cNvSpPr/>
            <p:nvPr/>
          </p:nvSpPr>
          <p:spPr>
            <a:xfrm>
              <a:off x="5517209" y="4565717"/>
              <a:ext cx="2169582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>
                <a:lnSpc>
                  <a:spcPct val="90000"/>
                </a:lnSpc>
              </a:pPr>
              <a:r>
                <a:rPr lang="ru-RU" sz="1400" dirty="0">
                  <a:sym typeface="Calibri"/>
                </a:rPr>
                <a:t>ШАГ 3. «МЫ ДЕЙСТВУЕМ» </a:t>
              </a:r>
            </a:p>
          </p:txBody>
        </p:sp>
      </p:grp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9086E68-1B12-47C5-9ACE-FEA6DCC2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57367"/>
            <a:ext cx="2152429" cy="298625"/>
          </a:xfrm>
        </p:spPr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xmlns="" id="{35047723-C030-414E-87F9-7927687D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99" y="4276871"/>
            <a:ext cx="10181402" cy="795001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xmlns="" id="{CE7BF3DB-89D6-42D4-948F-08BA5EA4E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5299" y="922313"/>
            <a:ext cx="10181402" cy="3354558"/>
          </a:xfrm>
        </p:spPr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xmlns="" id="{A0638F1B-F1E0-42CE-A926-686393B7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299" y="5071872"/>
            <a:ext cx="10181402" cy="999744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8DAC4D29-D8C6-4F7E-A62F-AA69C7950E12}"/>
              </a:ext>
            </a:extLst>
          </p:cNvPr>
          <p:cNvSpPr/>
          <p:nvPr userDrawn="1"/>
        </p:nvSpPr>
        <p:spPr>
          <a:xfrm>
            <a:off x="3048000" y="3028891"/>
            <a:ext cx="566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2B80F7-76B5-4FA0-B781-4C35CD52F02A}"/>
              </a:ext>
            </a:extLst>
          </p:cNvPr>
          <p:cNvSpPr/>
          <p:nvPr userDrawn="1"/>
        </p:nvSpPr>
        <p:spPr>
          <a:xfrm>
            <a:off x="6725363" y="188391"/>
            <a:ext cx="4579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проект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Ш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кола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ктивного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ражданина»</a:t>
            </a:r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xmlns="" id="{006997AA-2D22-4AD6-92AE-556F6B824431}"/>
              </a:ext>
            </a:extLst>
          </p:cNvPr>
          <p:cNvSpPr txBox="1">
            <a:spLocks/>
          </p:cNvSpPr>
          <p:nvPr userDrawn="1"/>
        </p:nvSpPr>
        <p:spPr>
          <a:xfrm>
            <a:off x="931638" y="6333457"/>
            <a:ext cx="10181402" cy="3118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400" i="1" dirty="0">
                <a:solidFill>
                  <a:schemeClr val="bg1">
                    <a:lumMod val="50000"/>
                  </a:schemeClr>
                </a:solidFill>
              </a:rPr>
              <a:t>Информация предоставлена Белорусским телеграфных агентством БЕЛТА (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www.belta.by</a:t>
            </a:r>
            <a:r>
              <a:rPr lang="ru-RU" sz="14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19" name="Рисунок 18" descr="Изображение выглядит как объект&#10;&#10;Описание создано автоматически">
            <a:extLst>
              <a:ext uri="{FF2B5EF4-FFF2-40B4-BE49-F238E27FC236}">
                <a16:creationId xmlns:a16="http://schemas.microsoft.com/office/drawing/2014/main" xmlns="" id="{19C3C20D-7544-4799-9342-E7A255548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271" y="133632"/>
            <a:ext cx="791812" cy="8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9086E68-1B12-47C5-9ACE-FEA6DCC2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90176" y="6520296"/>
            <a:ext cx="2152429" cy="298625"/>
          </a:xfrm>
        </p:spPr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  <p:sp>
        <p:nvSpPr>
          <p:cNvPr id="8" name="Заголовок 5">
            <a:extLst>
              <a:ext uri="{FF2B5EF4-FFF2-40B4-BE49-F238E27FC236}">
                <a16:creationId xmlns:a16="http://schemas.microsoft.com/office/drawing/2014/main" xmlns="" id="{35047723-C030-414E-87F9-7927687D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99" y="4276871"/>
            <a:ext cx="10181402" cy="795001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9" name="Рисунок 6">
            <a:extLst>
              <a:ext uri="{FF2B5EF4-FFF2-40B4-BE49-F238E27FC236}">
                <a16:creationId xmlns:a16="http://schemas.microsoft.com/office/drawing/2014/main" xmlns="" id="{CE7BF3DB-89D6-42D4-948F-08BA5EA4E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05299" y="922313"/>
            <a:ext cx="10181402" cy="3354558"/>
          </a:xfrm>
        </p:spPr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xmlns="" id="{A0638F1B-F1E0-42CE-A926-686393B7CF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5299" y="5071872"/>
            <a:ext cx="10181402" cy="999744"/>
          </a:xfrm>
        </p:spPr>
        <p:txBody>
          <a:bodyPr/>
          <a:lstStyle/>
          <a:p>
            <a:endParaRPr lang="x-none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8DAC4D29-D8C6-4F7E-A62F-AA69C7950E12}"/>
              </a:ext>
            </a:extLst>
          </p:cNvPr>
          <p:cNvSpPr/>
          <p:nvPr userDrawn="1"/>
        </p:nvSpPr>
        <p:spPr>
          <a:xfrm>
            <a:off x="3048000" y="3028891"/>
            <a:ext cx="5669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02B80F7-76B5-4FA0-B781-4C35CD52F02A}"/>
              </a:ext>
            </a:extLst>
          </p:cNvPr>
          <p:cNvSpPr/>
          <p:nvPr userDrawn="1"/>
        </p:nvSpPr>
        <p:spPr>
          <a:xfrm>
            <a:off x="6806960" y="90820"/>
            <a:ext cx="4579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проект</a:t>
            </a:r>
            <a:r>
              <a:rPr lang="ru-RU" sz="2800" b="1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Ш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кола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ктивного 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ражданина»</a:t>
            </a:r>
            <a:endParaRPr lang="x-non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Рисунок 18" descr="Изображение выглядит как объект&#10;&#10;Описание создано автоматически">
            <a:extLst>
              <a:ext uri="{FF2B5EF4-FFF2-40B4-BE49-F238E27FC236}">
                <a16:creationId xmlns:a16="http://schemas.microsoft.com/office/drawing/2014/main" xmlns="" id="{19C3C20D-7544-4799-9342-E7A255548E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5271" y="133632"/>
            <a:ext cx="791812" cy="898189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0CEDD956-B3AF-4AC1-AA44-1EE5E8FC38C0}"/>
              </a:ext>
            </a:extLst>
          </p:cNvPr>
          <p:cNvGrpSpPr/>
          <p:nvPr userDrawn="1"/>
        </p:nvGrpSpPr>
        <p:grpSpPr>
          <a:xfrm>
            <a:off x="9904918" y="601679"/>
            <a:ext cx="1481950" cy="484901"/>
            <a:chOff x="9757074" y="699511"/>
            <a:chExt cx="1481950" cy="484901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A7C09769-487C-4A3E-AFF7-1073DA4B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57074" y="926818"/>
              <a:ext cx="1481950" cy="257594"/>
            </a:xfrm>
            <a:prstGeom prst="rect">
              <a:avLst/>
            </a:prstGeom>
            <a:effectLst/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2E320D15-8BC8-4F46-B7CF-69BDA9BC15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saturation sat="2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80517" y="699511"/>
              <a:ext cx="1068715" cy="2575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9733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ADF0D46-03FB-40DE-9262-95457202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DA9C33C8-EA0A-4C0F-A79D-091E9FF92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F17D898-6351-409F-99D2-0E42B969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02DFE41-A51D-4BB7-B281-CD9E262B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16C2A6A-C8B6-4800-8000-B2A208D0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731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6E0EB2AE-2EEA-4E02-B241-E88905DA6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B796CE4D-58BB-46AA-821D-EB24EE87A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A53E276-7AA4-4887-A5AF-B5B9B4A0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401CD4F-65EF-4EC3-842D-882CE1B4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1E9E4F5-F40C-4647-BA33-6E0ED60D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2226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1F5CA8F-E289-447F-82FE-671821ED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ED0DF2D-62C9-4277-AC2F-DED10ADB2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0D75228-09B7-4FD0-B1D8-F363090C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2A2DA92-A504-4FEA-B07C-34893624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06F0FA9-C6A0-45D5-821C-81B894FB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6337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516B423-4918-417B-913F-88C70FDA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13206230-C331-4D82-81D4-FAD019CC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B8906615-50B8-4DA3-AE0A-C0C3079A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725EAF-B987-4940-9C8B-04A07862A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7F1442F-B94A-471D-B387-0BF207CD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3986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1500D54-07F0-4C68-BFC8-CF856EAD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01760AF-7165-466E-931B-63286E523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8DA142AE-88EB-4199-9704-74B4041F7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BF4F6BEB-9013-44F0-8A77-4293CEE6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6964689B-C38F-44E7-A176-9A8E849A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F26851F2-7506-484E-8A37-FA3F3DE5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5981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5D107-6492-49BC-B93E-DF7471344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41EC13D6-0260-46C0-BDD3-FBA082102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96D720C-08BB-4794-882A-A680B489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7910B746-D231-415C-A88B-A33781306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C3C7C03-BE96-4706-9EE2-5CA7A958D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C6A467F1-77EF-416D-932B-7A0B57E95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474A35B-8A85-4371-B83C-D4669982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6ED622F-4A53-410B-9E91-4D6C00A9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06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2487A0D-541F-44CB-8CDB-EE6D3FBB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C593C35-ECAA-437E-9DC4-76CA89C8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547332C6-8E79-4D4A-9BFF-77E95E69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EEAB0008-1D37-41F9-9DB3-9E2637ED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532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3255487D-E4AD-404C-BC2E-00BAD54C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7FEDFAD-7591-4066-9F72-8128902A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E7CE97B-79B1-48E5-A359-DB7955FA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30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9902376-3488-452E-9CE3-6E885A10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507AEB9-7AE0-41E7-9A03-5EB945056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BA4C6C2-DD05-447D-8493-FE12A77FD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C40E10D8-55D2-4167-9233-3E7D2E2D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4BB21939-2ACA-47BA-9FEB-0104455E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59105F2-0D9D-4351-9E97-340C32AD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2714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A91A64-10B8-4213-8047-2B52AE9C0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2A1BFC4F-568D-499A-8E85-674AFEA90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C76C2A26-D88C-4EA8-8187-59DB3225A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D23A2D8-D0F5-4410-8A10-F2F495D27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D91E348B-24C3-40EE-B460-2BD67BC1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69086E68-1B12-47C5-9ACE-FEA6DCC2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67727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48D1E64-47B9-49BC-B4A7-1E6209D60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x-none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A530FD6A-FFAD-433C-B81E-42522D809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x-non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85CC359-AAF4-47CB-B2D1-B50CC5D6D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E6E64B2-9F54-4009-95AF-310382504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DD5FAD2-012F-4C6D-A9D4-8F7EB3638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38F70-4774-4C44-B05A-D944B718EAB4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0320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  <p:sldLayoutId id="2147483662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microsoft.com/office/2007/relationships/hdphoto" Target="../media/hdphoto13.wdp"/><Relationship Id="rId12" Type="http://schemas.openxmlformats.org/officeDocument/2006/relationships/hyperlink" Target="https://rcek.by/respublikanskij-konkurs-po-blagoustrojstvu-i-ozeleneniyu-territorij-ukrasim-belarus-tsvetami-2/" TargetMode="External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4.png"/><Relationship Id="rId5" Type="http://schemas.openxmlformats.org/officeDocument/2006/relationships/hyperlink" Target="http://ploggingby.tilda.ws/" TargetMode="External"/><Relationship Id="rId15" Type="http://schemas.openxmlformats.org/officeDocument/2006/relationships/image" Target="../media/image27.png"/><Relationship Id="rId10" Type="http://schemas.openxmlformats.org/officeDocument/2006/relationships/hyperlink" Target="https://rcek.by/usloviya-provedeniya-respublikanskogo-konkursa-videoreportazhej-minuta-dlya-budushhego/" TargetMode="External"/><Relationship Id="rId4" Type="http://schemas.microsoft.com/office/2007/relationships/hdphoto" Target="../media/hdphoto12.wdp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youtu.be/4UMdHUrSEX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drive.google.com/file/d/1i59aPjsnVrIcMYrG84ZxdoiQvBsVLVGL/view?usp=sharing" TargetMode="External"/><Relationship Id="rId7" Type="http://schemas.openxmlformats.org/officeDocument/2006/relationships/hyperlink" Target="https://youtu.be/g9iAUYv-m1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slide" Target="slide7.xml"/><Relationship Id="rId10" Type="http://schemas.openxmlformats.org/officeDocument/2006/relationships/slide" Target="slide5.xml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ic.tvr.by/upload/video/28032102_(4).mp4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19.jpeg"/><Relationship Id="rId4" Type="http://schemas.microsoft.com/office/2007/relationships/hdphoto" Target="../media/hdphoto11.wdp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3.wdp"/><Relationship Id="rId12" Type="http://schemas.openxmlformats.org/officeDocument/2006/relationships/hyperlink" Target="https://rcek.by/usloviya-provedeniya-respublikanskogo-konkursa-videoreportazhej-minuta-dlya-budushheg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10.png"/><Relationship Id="rId5" Type="http://schemas.openxmlformats.org/officeDocument/2006/relationships/hyperlink" Target="http://ploggingby.tilda.ws/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microsoft.com/office/2007/relationships/hdphoto" Target="../media/hdphoto12.wdp"/><Relationship Id="rId9" Type="http://schemas.openxmlformats.org/officeDocument/2006/relationships/slide" Target="slide10.xml"/><Relationship Id="rId14" Type="http://schemas.openxmlformats.org/officeDocument/2006/relationships/hyperlink" Target="https://rcek.by/usloviya-provedeniy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ctrTitle"/>
          </p:nvPr>
        </p:nvSpPr>
        <p:spPr>
          <a:xfrm flipV="1">
            <a:off x="11984678" y="105508"/>
            <a:ext cx="127853" cy="4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1E4E79"/>
              </a:buClr>
              <a:buSzPts val="4000"/>
            </a:pPr>
            <a:endParaRPr sz="4800" b="1" dirty="0">
              <a:solidFill>
                <a:srgbClr val="0095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E8A43DB-0F94-4D29-9961-3C25039C203F}"/>
              </a:ext>
            </a:extLst>
          </p:cNvPr>
          <p:cNvSpPr/>
          <p:nvPr/>
        </p:nvSpPr>
        <p:spPr>
          <a:xfrm>
            <a:off x="4479412" y="1915496"/>
            <a:ext cx="7505267" cy="64451"/>
          </a:xfrm>
          <a:prstGeom prst="rect">
            <a:avLst/>
          </a:prstGeom>
          <a:gradFill flip="none" rotWithShape="1">
            <a:gsLst>
              <a:gs pos="0">
                <a:srgbClr val="FFCC00"/>
              </a:gs>
              <a:gs pos="60000">
                <a:srgbClr val="09763A"/>
              </a:gs>
              <a:gs pos="100000">
                <a:srgbClr val="D01A1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Рисунок 2" descr="Изображение выглядит как рулетка, объект&#10;&#10;Описание создано автоматически">
            <a:extLst>
              <a:ext uri="{FF2B5EF4-FFF2-40B4-BE49-F238E27FC236}">
                <a16:creationId xmlns:a16="http://schemas.microsoft.com/office/drawing/2014/main" xmlns="" id="{F56D3285-C1C2-430D-A8C5-CAF03C68FB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11" y="1494696"/>
            <a:ext cx="3782558" cy="4246086"/>
          </a:xfrm>
          <a:prstGeom prst="rect">
            <a:avLst/>
          </a:prstGeom>
        </p:spPr>
      </p:pic>
      <p:sp>
        <p:nvSpPr>
          <p:cNvPr id="13" name="Google Shape;194;p25">
            <a:extLst>
              <a:ext uri="{FF2B5EF4-FFF2-40B4-BE49-F238E27FC236}">
                <a16:creationId xmlns:a16="http://schemas.microsoft.com/office/drawing/2014/main" xmlns="" id="{FB16588C-22D3-4019-97F0-0F3B867A94A1}"/>
              </a:ext>
            </a:extLst>
          </p:cNvPr>
          <p:cNvSpPr txBox="1">
            <a:spLocks/>
          </p:cNvSpPr>
          <p:nvPr/>
        </p:nvSpPr>
        <p:spPr>
          <a:xfrm>
            <a:off x="4479412" y="3709485"/>
            <a:ext cx="7525520" cy="17046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rgbClr val="1E4E79"/>
              </a:buClr>
              <a:buSzPts val="4000"/>
            </a:pPr>
            <a:r>
              <a:rPr lang="ru-RU" sz="3800" b="1" dirty="0">
                <a:latin typeface="Arial Black" panose="020B0A04020102020204" pitchFamily="34" charset="0"/>
                <a:ea typeface="Arial"/>
                <a:cs typeface="Arial"/>
                <a:sym typeface="Arial"/>
              </a:rPr>
              <a:t>Чистая окружающая среда – ключ к здоровой жизни</a:t>
            </a:r>
            <a:r>
              <a:rPr lang="ru-RU" sz="4000" b="1" dirty="0">
                <a:latin typeface="Arial Black" panose="020B0A04020102020204" pitchFamily="34" charset="0"/>
                <a:ea typeface="Arial"/>
                <a:cs typeface="Arial"/>
                <a:sym typeface="Arial"/>
              </a:rPr>
              <a:t/>
            </a:r>
            <a:br>
              <a:rPr lang="ru-RU" sz="4000" b="1" dirty="0">
                <a:latin typeface="Arial Black" panose="020B0A04020102020204" pitchFamily="34" charset="0"/>
                <a:ea typeface="Arial"/>
                <a:cs typeface="Arial"/>
                <a:sym typeface="Arial"/>
              </a:rPr>
            </a:b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400" b="1" dirty="0">
                <a:latin typeface="Arial"/>
                <a:ea typeface="Arial"/>
                <a:cs typeface="Arial"/>
                <a:sym typeface="Arial"/>
              </a:rPr>
              <a:t>о сохранении биоразнообразия, достижениях в области сохранения экологически чистой окружающей среды)</a:t>
            </a:r>
          </a:p>
        </p:txBody>
      </p:sp>
    </p:spTree>
    <p:extLst>
      <p:ext uri="{BB962C8B-B14F-4D97-AF65-F5344CB8AC3E}">
        <p14:creationId xmlns:p14="http://schemas.microsoft.com/office/powerpoint/2010/main" val="61048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10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532432" y="1291314"/>
            <a:ext cx="517370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700" dirty="0"/>
              <a:t>С целью воспитания у учащихся ценностного отношения к природному наследию в 2022 году проводится </a:t>
            </a:r>
            <a:r>
              <a:rPr lang="ru-RU" sz="1700" b="1" dirty="0"/>
              <a:t>республиканский конкурс видеорепортажей «Минута для будущего»:</a:t>
            </a:r>
            <a:endParaRPr lang="ru-RU" sz="1700" dirty="0"/>
          </a:p>
          <a:p>
            <a:pPr marL="285750" indent="-285750" algn="just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учащиеся в возрасте 10-17 лет;</a:t>
            </a:r>
          </a:p>
          <a:p>
            <a:pPr marL="285750" indent="-285750" algn="just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 две номинации: </a:t>
            </a:r>
            <a:r>
              <a:rPr lang="ru-RU" sz="1700" i="1" dirty="0"/>
              <a:t>«Мир природы». «Зеленые привычки».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462404" y="3890955"/>
            <a:ext cx="4489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700" dirty="0"/>
              <a:t>В Беларуси с </a:t>
            </a:r>
            <a:r>
              <a:rPr lang="ru-RU" sz="1700" b="1" dirty="0"/>
              <a:t>15 по 23 мая 2021 года </a:t>
            </a:r>
            <a:r>
              <a:rPr lang="ru-RU" sz="1700" dirty="0"/>
              <a:t>проведен первый </a:t>
            </a:r>
            <a:r>
              <a:rPr lang="ru-RU" sz="1700" b="1" dirty="0" err="1">
                <a:solidFill>
                  <a:srgbClr val="C00000"/>
                </a:solidFill>
              </a:rPr>
              <a:t>плоггинг</a:t>
            </a:r>
            <a:r>
              <a:rPr lang="ru-RU" sz="1700" b="1" dirty="0">
                <a:solidFill>
                  <a:srgbClr val="C00000"/>
                </a:solidFill>
              </a:rPr>
              <a:t>-тур</a:t>
            </a:r>
            <a:r>
              <a:rPr lang="ru-RU" sz="1700" dirty="0"/>
              <a:t>, где участники устроили забеги в разных участках областных городов и Минске, во время которых собирали мусор.</a:t>
            </a:r>
          </a:p>
          <a:p>
            <a:pPr algn="just">
              <a:spcAft>
                <a:spcPts val="1200"/>
              </a:spcAft>
            </a:pPr>
            <a:r>
              <a:rPr lang="ru-RU" sz="1600" b="1" i="1" dirty="0" err="1"/>
              <a:t>Плоггинг</a:t>
            </a:r>
            <a:r>
              <a:rPr lang="ru-RU" sz="1600" i="1" dirty="0"/>
              <a:t> — </a:t>
            </a:r>
            <a:r>
              <a:rPr lang="ru-RU" sz="1600" i="1" dirty="0" err="1"/>
              <a:t>plocka</a:t>
            </a:r>
            <a:r>
              <a:rPr lang="ru-RU" sz="1600" i="1" dirty="0"/>
              <a:t> </a:t>
            </a:r>
            <a:r>
              <a:rPr lang="ru-RU" sz="1600" i="1" dirty="0" err="1"/>
              <a:t>upp</a:t>
            </a:r>
            <a:r>
              <a:rPr lang="ru-RU" sz="1600" i="1" dirty="0"/>
              <a:t> (на шведском) — «забирать», и </a:t>
            </a:r>
            <a:r>
              <a:rPr lang="ru-RU" sz="1600" i="1" dirty="0" err="1"/>
              <a:t>jogging</a:t>
            </a:r>
            <a:r>
              <a:rPr lang="ru-RU" sz="1600" i="1" dirty="0"/>
              <a:t> — «бег трусцой».</a:t>
            </a:r>
          </a:p>
        </p:txBody>
      </p:sp>
      <p:sp>
        <p:nvSpPr>
          <p:cNvPr id="5" name="AutoShape 2" descr="Республиканская школа актива юных лесоводо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e-BY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67" y="1383363"/>
            <a:ext cx="4337331" cy="242292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030C93C3-2336-4012-A77C-26C6EA4EED01}"/>
              </a:ext>
            </a:extLst>
          </p:cNvPr>
          <p:cNvCxnSpPr>
            <a:cxnSpLocks/>
          </p:cNvCxnSpPr>
          <p:nvPr/>
        </p:nvCxnSpPr>
        <p:spPr>
          <a:xfrm flipH="1">
            <a:off x="5108561" y="3368806"/>
            <a:ext cx="6834044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0BF6858F-45D0-4648-AB14-93A09193073E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8" cy="12920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9">
            <a:extLst>
              <a:ext uri="{FF2B5EF4-FFF2-40B4-BE49-F238E27FC236}">
                <a16:creationId xmlns:a16="http://schemas.microsoft.com/office/drawing/2014/main" xmlns="" id="{47825ACF-BA8B-4F55-9F9D-B05D00271FEE}"/>
              </a:ext>
            </a:extLst>
          </p:cNvPr>
          <p:cNvSpPr txBox="1">
            <a:spLocks/>
          </p:cNvSpPr>
          <p:nvPr/>
        </p:nvSpPr>
        <p:spPr>
          <a:xfrm>
            <a:off x="514707" y="503919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Земля — наш дом, пусть будет чисто и уютно в нем</a:t>
            </a:r>
          </a:p>
        </p:txBody>
      </p:sp>
      <p:pic>
        <p:nvPicPr>
          <p:cNvPr id="17" name="Picture 2" descr="Company">
            <a:hlinkClick r:id="rId5"/>
            <a:extLst>
              <a:ext uri="{FF2B5EF4-FFF2-40B4-BE49-F238E27FC236}">
                <a16:creationId xmlns:a16="http://schemas.microsoft.com/office/drawing/2014/main" xmlns="" id="{5A05CE9F-3523-4B10-8CE2-A6600E7EE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34" y="5702478"/>
            <a:ext cx="855548" cy="8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F65EA81-8390-4706-A765-757112D589B3}"/>
              </a:ext>
            </a:extLst>
          </p:cNvPr>
          <p:cNvSpPr txBox="1"/>
          <p:nvPr/>
        </p:nvSpPr>
        <p:spPr>
          <a:xfrm>
            <a:off x="1175723" y="5906602"/>
            <a:ext cx="17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РЕЗУЛЬТАТЫ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C9A9ABD7-7BBB-4C19-A04D-F9E6149747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808" y="2665307"/>
            <a:ext cx="431280" cy="42771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7898A4A8-0BA4-4DA8-A870-16A5D69199F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920" y="2690041"/>
            <a:ext cx="408149" cy="4081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FF621535-BF1A-41BF-91AB-32A9FBF454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136" y="4909244"/>
            <a:ext cx="431280" cy="4277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2391F19A-EC5D-45A4-AF2F-2B2A6805A4D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248" y="4933978"/>
            <a:ext cx="408149" cy="408149"/>
          </a:xfrm>
          <a:prstGeom prst="rect">
            <a:avLst/>
          </a:prstGeom>
        </p:spPr>
      </p:pic>
      <p:pic>
        <p:nvPicPr>
          <p:cNvPr id="3074" name="Picture 2">
            <a:hlinkClick r:id="rId10"/>
            <a:extLst>
              <a:ext uri="{FF2B5EF4-FFF2-40B4-BE49-F238E27FC236}">
                <a16:creationId xmlns:a16="http://schemas.microsoft.com/office/drawing/2014/main" xmlns="" id="{76D9DF6B-BB15-47F8-A966-387E7EB6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2769" y="1428933"/>
            <a:ext cx="1110637" cy="11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hlinkClick r:id="rId12"/>
            <a:extLst>
              <a:ext uri="{FF2B5EF4-FFF2-40B4-BE49-F238E27FC236}">
                <a16:creationId xmlns:a16="http://schemas.microsoft.com/office/drawing/2014/main" xmlns="" id="{AB6CB14E-F051-4300-8D34-6649B3562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3601" y="3583706"/>
            <a:ext cx="1110638" cy="111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2BB4A01D-D272-43C8-8C6E-3EF20A475BF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520" y="5884672"/>
            <a:ext cx="491160" cy="49116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E765E0A8-87F8-47D4-BA99-C48E5A2A7C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532" y="5726033"/>
            <a:ext cx="1931881" cy="808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xmlns="" id="{31AAED5F-A682-43A3-83EB-3F57E4B4D56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58" y="3485532"/>
            <a:ext cx="6477880" cy="27108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3946" y="3713532"/>
            <a:ext cx="5175250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32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2</a:t>
            </a:fld>
            <a:endParaRPr lang="x-none" dirty="0"/>
          </a:p>
        </p:txBody>
      </p:sp>
      <p:sp>
        <p:nvSpPr>
          <p:cNvPr id="18" name="Заголовок 9">
            <a:extLst>
              <a:ext uri="{FF2B5EF4-FFF2-40B4-BE49-F238E27FC236}">
                <a16:creationId xmlns:a16="http://schemas.microsoft.com/office/drawing/2014/main" xmlns="" id="{E6BBB849-1F5A-4CBF-BACF-C92B8380FB12}"/>
              </a:ext>
            </a:extLst>
          </p:cNvPr>
          <p:cNvSpPr txBox="1">
            <a:spLocks/>
          </p:cNvSpPr>
          <p:nvPr/>
        </p:nvSpPr>
        <p:spPr>
          <a:xfrm>
            <a:off x="455201" y="751835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Сохранение благоприятной окружающей среды – приоритет Национальной стратегии устойчивого социально-экономического развития Республики Беларусь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030C93C3-2336-4012-A77C-26C6EA4EED01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7" cy="172001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362094" y="1886609"/>
            <a:ext cx="5580511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dirty="0"/>
              <a:t>На здоровье и благополучие человека все больше воздействует изменение климата, а также другие </a:t>
            </a:r>
            <a:r>
              <a:rPr lang="ru-RU" b="1" dirty="0"/>
              <a:t>глобальные изменения окружающей среды</a:t>
            </a:r>
            <a:r>
              <a:rPr lang="ru-RU" dirty="0"/>
              <a:t>, в частности, утрата </a:t>
            </a:r>
            <a:r>
              <a:rPr lang="ru-RU" b="1" dirty="0"/>
              <a:t>биоразнообразия</a:t>
            </a:r>
            <a:r>
              <a:rPr lang="ru-RU" dirty="0"/>
              <a:t>. 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dirty="0"/>
              <a:t>Быстрая утрата биоразнообразия и стабильности экосистем препятствует обеспечению продовольственной безопасности и безопасности водоснабжения, защите от экстремальных погодных явлений и открытию новых лекарственных средств. </a:t>
            </a:r>
          </a:p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dirty="0"/>
              <a:t>Во многих районах изменение климата повышает частоту и интенсивность периодов аномальной жары, засухи, сильных дождей и мощных циклонов, меняя динамику передачи болезней водного и пищевого происхождения и порождая серьезные последствия для здоровья.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441434" y="5161163"/>
            <a:ext cx="5580511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b="1" dirty="0"/>
              <a:t>Сохранение благоприятной окружающей среды и рациональное использование природных ресурсов </a:t>
            </a:r>
            <a:r>
              <a:rPr lang="ru-RU" dirty="0"/>
              <a:t>для удовлетворения потребностей ныне живущих и будущих поколений — высший приоритет Национальной стратегии устойчивого социально-экономического развития Республики Беларусь.</a:t>
            </a:r>
          </a:p>
        </p:txBody>
      </p:sp>
      <p:pic>
        <p:nvPicPr>
          <p:cNvPr id="1026" name="Picture 2" descr="https://www.belta.by/uploads/lotus/presscenter/answers/000093_65B0F729D19A57F14325857E002D9E88_861306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35" y="1988988"/>
            <a:ext cx="5508277" cy="312768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6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3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7185089" y="1888259"/>
            <a:ext cx="4543797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b="1" dirty="0"/>
              <a:t>Законодательство республики Беларусь </a:t>
            </a:r>
            <a:br>
              <a:rPr lang="ru-RU" b="1" dirty="0"/>
            </a:br>
            <a:r>
              <a:rPr lang="ru-RU" b="1" dirty="0"/>
              <a:t>в области охраны окружающей среды: 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Национальная стратегия устойчивого социально-экономического развития Беларуси на период до 2030 года; 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Стратегия в области охраны окружающей среды на период до 2025 года;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отраслевые природоохранные стратегии; 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Национальный план действий по сохранению и устойчивому использованию биологического разнообразия на 2021-2025 годы;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Национальный план действий по развитию «зеленой» экономики в Республике Беларусь на 2021–2025 годы.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441433" y="1873792"/>
            <a:ext cx="64192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dirty="0"/>
              <a:t>Проводимая в настоящее время </a:t>
            </a:r>
            <a:r>
              <a:rPr lang="ru-RU" b="1" dirty="0">
                <a:solidFill>
                  <a:srgbClr val="C00000"/>
                </a:solidFill>
              </a:rPr>
              <a:t>экологическая политика</a:t>
            </a:r>
            <a:r>
              <a:rPr lang="ru-RU" b="1" dirty="0"/>
              <a:t> </a:t>
            </a:r>
            <a:r>
              <a:rPr lang="ru-RU" dirty="0"/>
              <a:t>предусматривает </a:t>
            </a:r>
            <a:r>
              <a:rPr lang="ru-RU" b="1" dirty="0"/>
              <a:t>снижение негативного воздействия на окружающую среду и улучшение ее качественного состояния</a:t>
            </a:r>
            <a:r>
              <a:rPr lang="ru-RU" dirty="0"/>
              <a:t> на основе последовательного осуществления: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структурной перестройки экономики;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совершенствования технологического уровня производства, включающего ресурсосбережение, применение малоотходных и безотходных технологий и производств;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сокращение объемов выбросов и сбросов загрязняющих веществ в окружающую среду;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утилизацию и переработку отходов;</a:t>
            </a:r>
          </a:p>
          <a:p>
            <a:pPr marL="285750" indent="-285750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dirty="0"/>
              <a:t>сохранение биоразнообразия, расширение </a:t>
            </a:r>
            <a:br>
              <a:rPr lang="ru-RU" dirty="0"/>
            </a:br>
            <a:r>
              <a:rPr lang="ru-RU" dirty="0"/>
              <a:t>сети особо охраняемых территорий.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01BAE162-4363-4C20-84B4-80B0CCC221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500" y="5173262"/>
            <a:ext cx="447209" cy="4435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18EE71C-31F3-44E5-9629-7B13187258A2}"/>
              </a:ext>
            </a:extLst>
          </p:cNvPr>
          <p:cNvSpPr txBox="1"/>
          <p:nvPr/>
        </p:nvSpPr>
        <p:spPr>
          <a:xfrm>
            <a:off x="3967525" y="6327856"/>
            <a:ext cx="3749668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600" i="1" dirty="0"/>
              <a:t>Видео «Охраняя родное» (19:50)</a:t>
            </a:r>
            <a:endParaRPr lang="en-US" sz="1600" i="1" dirty="0"/>
          </a:p>
        </p:txBody>
      </p:sp>
      <p:pic>
        <p:nvPicPr>
          <p:cNvPr id="3" name="Рисунок 2">
            <a:hlinkClick r:id="rId4"/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684" y="5136826"/>
            <a:ext cx="1050036" cy="105003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0A20131F-E543-4A56-9C82-1A61D181A5D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9623" y="5691396"/>
            <a:ext cx="491160" cy="491160"/>
          </a:xfrm>
          <a:prstGeom prst="rect">
            <a:avLst/>
          </a:prstGeom>
        </p:spPr>
      </p:pic>
      <p:sp>
        <p:nvSpPr>
          <p:cNvPr id="16" name="Заголовок 9">
            <a:extLst>
              <a:ext uri="{FF2B5EF4-FFF2-40B4-BE49-F238E27FC236}">
                <a16:creationId xmlns:a16="http://schemas.microsoft.com/office/drawing/2014/main" xmlns="" id="{A293243B-F4AE-4B3E-BA17-35DE5B45FA10}"/>
              </a:ext>
            </a:extLst>
          </p:cNvPr>
          <p:cNvSpPr txBox="1">
            <a:spLocks/>
          </p:cNvSpPr>
          <p:nvPr/>
        </p:nvSpPr>
        <p:spPr>
          <a:xfrm>
            <a:off x="455201" y="751835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Сохранение благоприятной окружающей среды – приоритет Национальной стратегии устойчивого социально-экономического развития Республики Беларусь</a:t>
            </a: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xmlns="" id="{492A27E2-924F-47A4-870C-1BF2F554D002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7" cy="172001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9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4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445405" y="1871999"/>
            <a:ext cx="5497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/>
              <a:t>На 1 января 2021 года в Беларуси функционировали </a:t>
            </a:r>
            <a:r>
              <a:rPr lang="ru-RU" b="1" dirty="0"/>
              <a:t>1307 </a:t>
            </a:r>
            <a:r>
              <a:rPr lang="ru-RU" dirty="0"/>
              <a:t>особо охраняемых природных территорий на площади 1879,1 тыс. га. В числе таких территорий и объектов – заповедник, </a:t>
            </a:r>
            <a:r>
              <a:rPr lang="ru-RU" b="1" dirty="0"/>
              <a:t>4</a:t>
            </a:r>
            <a:r>
              <a:rPr lang="ru-RU" dirty="0"/>
              <a:t> национальных парка, </a:t>
            </a:r>
            <a:br>
              <a:rPr lang="ru-RU" dirty="0"/>
            </a:br>
            <a:r>
              <a:rPr lang="ru-RU" b="1" dirty="0"/>
              <a:t>381</a:t>
            </a:r>
            <a:r>
              <a:rPr lang="ru-RU" dirty="0"/>
              <a:t> заказник, </a:t>
            </a:r>
            <a:r>
              <a:rPr lang="ru-RU" b="1" dirty="0"/>
              <a:t>921</a:t>
            </a:r>
            <a:r>
              <a:rPr lang="ru-RU" dirty="0"/>
              <a:t> памятник природы. </a:t>
            </a:r>
          </a:p>
          <a:p>
            <a:pPr algn="just">
              <a:spcAft>
                <a:spcPts val="0"/>
              </a:spcAft>
            </a:pPr>
            <a:r>
              <a:rPr lang="ru-RU" dirty="0"/>
              <a:t>Они имеют международное признание, часть национального парка «Беловежская пуща» является объектом Всемирного наследия ЮНЕСКО.</a:t>
            </a:r>
          </a:p>
          <a:p>
            <a:pPr algn="just">
              <a:spcAft>
                <a:spcPts val="0"/>
              </a:spcAft>
            </a:pPr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396830" y="1840347"/>
            <a:ext cx="578710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dirty="0"/>
              <a:t>Главой государства утверждена схема национальной экологической сети для сохранения естественных экосистем, биологического и ландшафтного разнообразия, обеспечения непрерывности среды обитания объектов животного мира. </a:t>
            </a:r>
          </a:p>
          <a:p>
            <a:pPr algn="just">
              <a:spcAft>
                <a:spcPts val="1200"/>
              </a:spcAft>
            </a:pPr>
            <a:endParaRPr lang="ru-RU" sz="1600" dirty="0"/>
          </a:p>
        </p:txBody>
      </p:sp>
      <p:pic>
        <p:nvPicPr>
          <p:cNvPr id="3" name="Рисунок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93" y="3525257"/>
            <a:ext cx="783754" cy="683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C935F770-C57D-4265-B6BD-10D3E14106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02" y="3820765"/>
            <a:ext cx="432789" cy="4327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1BAE162-4363-4C20-84B4-80B0CCC221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403" y="4187259"/>
            <a:ext cx="431280" cy="427716"/>
          </a:xfrm>
          <a:prstGeom prst="rect">
            <a:avLst/>
          </a:prstGeom>
        </p:spPr>
      </p:pic>
      <p:pic>
        <p:nvPicPr>
          <p:cNvPr id="4" name="Рисунок 3">
            <a:hlinkClick r:id="rId7"/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15" y="4265635"/>
            <a:ext cx="937225" cy="9372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0A20131F-E543-4A56-9C82-1A61D181A5D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403" y="4747036"/>
            <a:ext cx="491160" cy="49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8EE71C-31F3-44E5-9629-7B13187258A2}"/>
              </a:ext>
            </a:extLst>
          </p:cNvPr>
          <p:cNvSpPr txBox="1"/>
          <p:nvPr/>
        </p:nvSpPr>
        <p:spPr>
          <a:xfrm>
            <a:off x="8686572" y="4477161"/>
            <a:ext cx="273454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600" i="1" dirty="0"/>
              <a:t>Видео «Природа Беларуси. Заповедными тропами белорусской земли» (51:39)</a:t>
            </a:r>
            <a:endParaRPr lang="en-US" sz="1600" i="1" dirty="0"/>
          </a:p>
        </p:txBody>
      </p:sp>
      <p:sp>
        <p:nvSpPr>
          <p:cNvPr id="13" name="Заголовок 9">
            <a:extLst>
              <a:ext uri="{FF2B5EF4-FFF2-40B4-BE49-F238E27FC236}">
                <a16:creationId xmlns:a16="http://schemas.microsoft.com/office/drawing/2014/main" xmlns="" id="{4C609593-63E0-4A31-8CB7-C4BA5A6467E5}"/>
              </a:ext>
            </a:extLst>
          </p:cNvPr>
          <p:cNvSpPr txBox="1">
            <a:spLocks/>
          </p:cNvSpPr>
          <p:nvPr/>
        </p:nvSpPr>
        <p:spPr>
          <a:xfrm>
            <a:off x="455201" y="751835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Сохранение благоприятной окружающей среды – приоритет Национальной стратегии устойчивого социально-экономического развития Республики Беларусь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xmlns="" id="{82EE077C-493D-4C21-B5B8-523D84A10593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7" cy="172001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767ED2C-8EDD-4B0C-8C56-158AB9236B9E}"/>
              </a:ext>
            </a:extLst>
          </p:cNvPr>
          <p:cNvSpPr txBox="1"/>
          <p:nvPr/>
        </p:nvSpPr>
        <p:spPr>
          <a:xfrm>
            <a:off x="396829" y="4496705"/>
            <a:ext cx="577333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600" b="1" i="1" dirty="0"/>
              <a:t>Национальная экологическая сеть </a:t>
            </a:r>
            <a:r>
              <a:rPr lang="ru-RU" sz="1600" dirty="0"/>
              <a:t>— система природно-территориальных комплексов со специальными режимами природопользования, которая обеспечивает естественные процессы движения живых организмов и играет важную роль в поддержании экологического равновесия и обеспечении устойчивого развития территорий (региона, страны, континента), сохранении естественных экологических систем, биологического и ландшафтного разнообразия.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67E70D4-5215-4437-8B3A-AAD233EDB51B}"/>
              </a:ext>
            </a:extLst>
          </p:cNvPr>
          <p:cNvSpPr txBox="1"/>
          <p:nvPr/>
        </p:nvSpPr>
        <p:spPr>
          <a:xfrm>
            <a:off x="1762950" y="3402673"/>
            <a:ext cx="4422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b="1" dirty="0"/>
              <a:t>Национальная экологическая сеть</a:t>
            </a:r>
            <a:r>
              <a:rPr lang="ru-RU" dirty="0"/>
              <a:t> включает </a:t>
            </a:r>
            <a:r>
              <a:rPr lang="ru-RU" b="1" dirty="0"/>
              <a:t>93 </a:t>
            </a:r>
            <a:r>
              <a:rPr lang="ru-RU" dirty="0"/>
              <a:t>объекта общей площадью 3,37 млн. га (16,2% территории страны).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375E4CD-171E-48CB-9139-212373EC9B89}"/>
              </a:ext>
            </a:extLst>
          </p:cNvPr>
          <p:cNvSpPr txBox="1"/>
          <p:nvPr/>
        </p:nvSpPr>
        <p:spPr>
          <a:xfrm>
            <a:off x="6445405" y="5371796"/>
            <a:ext cx="5497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600" b="1" i="1" dirty="0"/>
              <a:t>Особо охраняемые природные территории </a:t>
            </a:r>
            <a:r>
              <a:rPr lang="ru-RU" sz="1600" dirty="0"/>
              <a:t>— часть территории Республики Беларусь с ценными природными комплексами и (или) объектами, в отношении которой установлен особый режим охраны и использования.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D7AA2354-6D20-4D01-8E0B-015F8C70035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511" y="3307111"/>
            <a:ext cx="431280" cy="42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5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416473" y="1964417"/>
            <a:ext cx="5494131" cy="463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b="1" dirty="0"/>
              <a:t>Болота</a:t>
            </a:r>
            <a:r>
              <a:rPr lang="ru-RU" sz="1700" dirty="0"/>
              <a:t> — одна из самых сложных экосистем.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Белорусские болота сохраняют около </a:t>
            </a:r>
            <a:r>
              <a:rPr lang="ru-RU" sz="1700" b="1" dirty="0"/>
              <a:t>500 млн. тонн</a:t>
            </a:r>
            <a:r>
              <a:rPr lang="ru-RU" sz="1700" dirty="0"/>
              <a:t> углерода и выделяют в атмосферу </a:t>
            </a:r>
            <a:r>
              <a:rPr lang="ru-RU" sz="1700" b="1" dirty="0"/>
              <a:t>630 тыс. тонн</a:t>
            </a:r>
            <a:r>
              <a:rPr lang="ru-RU" sz="1700" dirty="0"/>
              <a:t> кислорода в год, что способствует сохранению климатического баланса не только на территории нашей страны, но и всей планеты.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Помимо того, что белорусские болота — зеленые «легкие» Европы, это также </a:t>
            </a:r>
            <a:r>
              <a:rPr lang="ru-RU" sz="1700" b="1" dirty="0"/>
              <a:t>природный механизм регулирования грунтовых и поверхностных вод</a:t>
            </a:r>
            <a:r>
              <a:rPr lang="ru-RU" sz="1700" dirty="0"/>
              <a:t>. Стоит осушить их, и земля высыхает, пропадают уникальные виды растений и животных.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Болота Беларуси занимают площадь </a:t>
            </a:r>
            <a:r>
              <a:rPr lang="ru-RU" sz="1700" b="1" dirty="0"/>
              <a:t>1,7 млн. га </a:t>
            </a:r>
            <a:r>
              <a:rPr lang="ru-RU" sz="1700" dirty="0"/>
              <a:t>и очищают атмосферу так же эффективно, как способны очистить </a:t>
            </a:r>
            <a:r>
              <a:rPr lang="ru-RU" sz="1700" b="1" dirty="0"/>
              <a:t>20 млн. га </a:t>
            </a:r>
            <a:r>
              <a:rPr lang="ru-RU" sz="1700" dirty="0"/>
              <a:t>леса.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В отличие от большинства западноевропейских государств в нашей стране сохранились естественно возобновляемые болотные массивы: </a:t>
            </a:r>
            <a:r>
              <a:rPr lang="ru-RU" sz="1700" b="1" dirty="0"/>
              <a:t>1348</a:t>
            </a:r>
            <a:r>
              <a:rPr lang="ru-RU" sz="1700" dirty="0"/>
              <a:t> болот общей площадью около 863 тыс. га.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1628078" y="5215258"/>
            <a:ext cx="4627778" cy="1740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sz="1700" dirty="0"/>
              <a:t>Беларусь является одним из мировых лидеров по восстановлению болот. К настоящему моменту в стране уже проведено </a:t>
            </a:r>
            <a:r>
              <a:rPr lang="ru-RU" sz="1700" b="1" dirty="0"/>
              <a:t>повторное заболачивание </a:t>
            </a:r>
            <a:r>
              <a:rPr lang="ru-RU" sz="1700" dirty="0"/>
              <a:t>осушенных торфяников и </a:t>
            </a:r>
            <a:r>
              <a:rPr lang="ru-RU" sz="1700" b="1" dirty="0"/>
              <a:t>восстановление гидрологического режима</a:t>
            </a:r>
            <a:r>
              <a:rPr lang="ru-RU" sz="1700" dirty="0"/>
              <a:t> нарушенных болот на площади более 60 тыс. га.</a:t>
            </a:r>
          </a:p>
        </p:txBody>
      </p:sp>
      <p:pic>
        <p:nvPicPr>
          <p:cNvPr id="6" name="Picture 2" descr="Фото из архива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01" y="1963055"/>
            <a:ext cx="5719927" cy="319527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C935F770-C57D-4265-B6BD-10D3E141063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43" y="5760705"/>
            <a:ext cx="414131" cy="414131"/>
          </a:xfrm>
          <a:prstGeom prst="rect">
            <a:avLst/>
          </a:prstGeom>
        </p:spPr>
      </p:pic>
      <p:sp>
        <p:nvSpPr>
          <p:cNvPr id="11" name="Заголовок 9">
            <a:extLst>
              <a:ext uri="{FF2B5EF4-FFF2-40B4-BE49-F238E27FC236}">
                <a16:creationId xmlns:a16="http://schemas.microsoft.com/office/drawing/2014/main" xmlns="" id="{5086CC4C-EB70-48D3-B16E-DDB9AD3040F8}"/>
              </a:ext>
            </a:extLst>
          </p:cNvPr>
          <p:cNvSpPr txBox="1">
            <a:spLocks/>
          </p:cNvSpPr>
          <p:nvPr/>
        </p:nvSpPr>
        <p:spPr>
          <a:xfrm>
            <a:off x="455201" y="751835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Сохранение благоприятной окружающей среды – приоритет Национальной стратегии устойчивого социально-экономического развития Республики Беларусь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D5C82491-2CA8-4AA8-9527-B94E5073F1E6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7" cy="172001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hlinkClick r:id="rId6" action="ppaction://hlinksldjump"/>
            <a:extLst>
              <a:ext uri="{FF2B5EF4-FFF2-40B4-BE49-F238E27FC236}">
                <a16:creationId xmlns:a16="http://schemas.microsoft.com/office/drawing/2014/main" xmlns="" id="{FA867742-4485-4764-8468-6AD7578E3F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86" y="5266311"/>
            <a:ext cx="956357" cy="1381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700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6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416473" y="1964417"/>
            <a:ext cx="5494131" cy="4638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b="1" dirty="0"/>
              <a:t>Болота</a:t>
            </a:r>
            <a:r>
              <a:rPr lang="ru-RU" sz="1700" dirty="0"/>
              <a:t> — одна из самых сложных экосистем.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Белорусские болота сохраняют около </a:t>
            </a:r>
            <a:r>
              <a:rPr lang="ru-RU" sz="1700" b="1" dirty="0"/>
              <a:t>500 млн тонн</a:t>
            </a:r>
            <a:r>
              <a:rPr lang="ru-RU" sz="1700" dirty="0"/>
              <a:t> углерода и выделяют в атмосферу </a:t>
            </a:r>
            <a:r>
              <a:rPr lang="ru-RU" sz="1700" b="1" dirty="0"/>
              <a:t>630 тыс. тонн</a:t>
            </a:r>
            <a:r>
              <a:rPr lang="ru-RU" sz="1700" dirty="0"/>
              <a:t> кислорода в год, что способствует сохранению климатического баланса не только на территории нашей страны, но и всей планеты.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Помимо того, что белорусские болота — зеленые «легкие» Европы, это также </a:t>
            </a:r>
            <a:r>
              <a:rPr lang="ru-RU" sz="1700" b="1" dirty="0"/>
              <a:t>природный механизм регулирования грунтовых и поверхностных вод</a:t>
            </a:r>
            <a:r>
              <a:rPr lang="ru-RU" sz="1700" dirty="0"/>
              <a:t>. Стоит осушить их, и земля высыхает, пропадают уникальные виды растений и животных.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Болота Беларуси занимают площадь </a:t>
            </a:r>
            <a:r>
              <a:rPr lang="ru-RU" sz="1700" b="1" dirty="0"/>
              <a:t>1,7 млн га </a:t>
            </a:r>
            <a:r>
              <a:rPr lang="ru-RU" sz="1700" dirty="0"/>
              <a:t>и очищают атмосферу так же эффективно, как способны очистить </a:t>
            </a:r>
            <a:r>
              <a:rPr lang="ru-RU" sz="1700" b="1" dirty="0"/>
              <a:t>20 млн га </a:t>
            </a:r>
            <a:r>
              <a:rPr lang="ru-RU" sz="1700" dirty="0"/>
              <a:t>леса.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ru-RU" sz="1700" dirty="0"/>
              <a:t>В отличие от большинства западноевропейских государств в нашей стране сохранились естественно возобновляемые болотные массивы: </a:t>
            </a:r>
            <a:r>
              <a:rPr lang="ru-RU" sz="1700" b="1" dirty="0"/>
              <a:t>1348</a:t>
            </a:r>
            <a:r>
              <a:rPr lang="ru-RU" sz="1700" dirty="0"/>
              <a:t> болот общей площадью около 863 тыс. га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936702" y="5215258"/>
            <a:ext cx="5319154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Aft>
                <a:spcPts val="1200"/>
              </a:spcAft>
            </a:pPr>
            <a:r>
              <a:rPr lang="ru-RU" sz="1700" dirty="0"/>
              <a:t>Беларусь является одним из мировых лидеров по восстановлению болот. К настоящему моменту в стране уже проведено повторное заболачивание осушенных торфяников и восстановление гидрологического режима нарушенных болот на площади более 60 тыс. га</a:t>
            </a:r>
          </a:p>
        </p:txBody>
      </p:sp>
      <p:pic>
        <p:nvPicPr>
          <p:cNvPr id="6" name="Picture 2" descr="Фото из архива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201" y="1963055"/>
            <a:ext cx="5719927" cy="319527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96" y="5401368"/>
            <a:ext cx="655306" cy="5716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C935F770-C57D-4265-B6BD-10D3E14106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4" y="6008995"/>
            <a:ext cx="414131" cy="414131"/>
          </a:xfrm>
          <a:prstGeom prst="rect">
            <a:avLst/>
          </a:prstGeom>
        </p:spPr>
      </p:pic>
      <p:sp>
        <p:nvSpPr>
          <p:cNvPr id="11" name="Заголовок 9">
            <a:extLst>
              <a:ext uri="{FF2B5EF4-FFF2-40B4-BE49-F238E27FC236}">
                <a16:creationId xmlns:a16="http://schemas.microsoft.com/office/drawing/2014/main" xmlns="" id="{5086CC4C-EB70-48D3-B16E-DDB9AD3040F8}"/>
              </a:ext>
            </a:extLst>
          </p:cNvPr>
          <p:cNvSpPr txBox="1">
            <a:spLocks/>
          </p:cNvSpPr>
          <p:nvPr/>
        </p:nvSpPr>
        <p:spPr>
          <a:xfrm>
            <a:off x="455201" y="751835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Сохранение благоприятной окружающей среды – приоритет Национальной стратегии устойчивого социально-экономического развития Республики Беларусь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D5C82491-2CA8-4AA8-9527-B94E5073F1E6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7" cy="1720012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54D246F-5F7E-476F-B085-0C474D4BDB8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7361" y="-14198"/>
            <a:ext cx="4757767" cy="68721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Прямоугольник 2">
            <a:hlinkClick r:id="rId10" action="ppaction://hlinksldjump"/>
            <a:extLst>
              <a:ext uri="{FF2B5EF4-FFF2-40B4-BE49-F238E27FC236}">
                <a16:creationId xmlns:a16="http://schemas.microsoft.com/office/drawing/2014/main" xmlns="" id="{5B62AC41-4EAA-459E-AE95-E3C7A70D32D3}"/>
              </a:ext>
            </a:extLst>
          </p:cNvPr>
          <p:cNvSpPr/>
          <p:nvPr/>
        </p:nvSpPr>
        <p:spPr>
          <a:xfrm>
            <a:off x="0" y="0"/>
            <a:ext cx="12192000" cy="6872198"/>
          </a:xfrm>
          <a:prstGeom prst="rect">
            <a:avLst/>
          </a:prstGeom>
          <a:solidFill>
            <a:srgbClr val="4F81BD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41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7</a:t>
            </a:fld>
            <a:endParaRPr lang="x-none" dirty="0"/>
          </a:p>
        </p:txBody>
      </p:sp>
      <p:sp>
        <p:nvSpPr>
          <p:cNvPr id="18" name="Заголовок 9">
            <a:extLst>
              <a:ext uri="{FF2B5EF4-FFF2-40B4-BE49-F238E27FC236}">
                <a16:creationId xmlns:a16="http://schemas.microsoft.com/office/drawing/2014/main" xmlns="" id="{E6BBB849-1F5A-4CBF-BACF-C92B8380FB12}"/>
              </a:ext>
            </a:extLst>
          </p:cNvPr>
          <p:cNvSpPr txBox="1">
            <a:spLocks/>
          </p:cNvSpPr>
          <p:nvPr/>
        </p:nvSpPr>
        <p:spPr>
          <a:xfrm>
            <a:off x="514707" y="503919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Земля — наш дом, пусть будет чисто и уютно в нем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xmlns="" id="{030C93C3-2336-4012-A77C-26C6EA4EED01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8" cy="12920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240371" y="1524831"/>
            <a:ext cx="3549805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700" dirty="0"/>
              <a:t>С целью расширения и углубления знаний в области лесоведения и лесовосстановления, воспитания у учащихся бережного отношения к лесу и его обитателям, сознательного подхода к восприятию экологических проблем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455202" y="3504086"/>
            <a:ext cx="536920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700" dirty="0"/>
              <a:t>В учреждениях образования осуществляется разнообразная деятельность, которая дает возможность учащимся </a:t>
            </a:r>
            <a:r>
              <a:rPr lang="ru-RU" sz="1700" b="1" dirty="0"/>
              <a:t>овладеть знаниями о связях человека с природой, увидеть экологические проблемы в реальной жизни, научиться простейшим умениям по охране природы</a:t>
            </a:r>
            <a:r>
              <a:rPr lang="ru-RU" sz="1700" i="1" dirty="0"/>
              <a:t>: 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сбор макулатуры, пластиковых крышек, батареек;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проведение субботников по очистке пришкольной территории;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высадка деревьев на территории школы и др.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093" y="1657489"/>
            <a:ext cx="5314536" cy="177151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525179C-596C-4440-A44F-D6E42BA9BA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933" y="1640694"/>
            <a:ext cx="1915910" cy="155427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BEC732EB-74BB-4893-99ED-7F6004572946}"/>
              </a:ext>
            </a:extLst>
          </p:cNvPr>
          <p:cNvSpPr/>
          <p:nvPr/>
        </p:nvSpPr>
        <p:spPr>
          <a:xfrm>
            <a:off x="6287992" y="4888302"/>
            <a:ext cx="5606991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550" i="1" dirty="0"/>
              <a:t>Учащиеся приобретают навыки проведения фенологических наблюдений за дикорастущими и культурными растениями, выполняют контрольные работы, рефераты, практические работы по гербаризации и определению растений, осуществляют трудовую деятельность по уходу, охране и защите леса, ведут пропагандистскую деятельность по охране и защите леса среди учащихся и населения.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D88015AA-BEA0-4F3D-BA63-351F9336374A}"/>
              </a:ext>
            </a:extLst>
          </p:cNvPr>
          <p:cNvSpPr/>
          <p:nvPr/>
        </p:nvSpPr>
        <p:spPr>
          <a:xfrm>
            <a:off x="6240371" y="3334030"/>
            <a:ext cx="5702234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700" dirty="0"/>
              <a:t>в области природопользования, выбору профессии создана </a:t>
            </a:r>
            <a:r>
              <a:rPr lang="ru-RU" sz="1700" b="1" dirty="0"/>
              <a:t>республиканская школа актива юных лесоводов: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2-х годичное обучение;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современный курс по экологии леса;</a:t>
            </a:r>
          </a:p>
          <a:p>
            <a:pPr marL="285750" indent="-285750" algn="just">
              <a:spcAft>
                <a:spcPts val="600"/>
              </a:spcAft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для учащихся 7-9 классов, членов школьных лесничеств.</a:t>
            </a:r>
          </a:p>
        </p:txBody>
      </p:sp>
    </p:spTree>
    <p:extLst>
      <p:ext uri="{BB962C8B-B14F-4D97-AF65-F5344CB8AC3E}">
        <p14:creationId xmlns:p14="http://schemas.microsoft.com/office/powerpoint/2010/main" val="2884167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8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096000" y="1859339"/>
            <a:ext cx="5846605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dirty="0"/>
              <a:t>Целью «Часа Земли» является </a:t>
            </a:r>
            <a:r>
              <a:rPr lang="ru-RU" b="1" dirty="0"/>
              <a:t>привлечение внимания к проблемам окружающей среды, напоминание о разумном потреблении электроэнергии и других ресурсов: воды, газа и тепла. </a:t>
            </a:r>
          </a:p>
          <a:p>
            <a:pPr algn="just">
              <a:spcAft>
                <a:spcPts val="0"/>
              </a:spcAft>
            </a:pPr>
            <a:endParaRPr lang="ru-RU" dirty="0"/>
          </a:p>
          <a:p>
            <a:pPr algn="just">
              <a:spcAft>
                <a:spcPts val="1200"/>
              </a:spcAft>
            </a:pPr>
            <a:r>
              <a:rPr lang="ru-RU" dirty="0"/>
              <a:t>Чтобы поучаствовать в акции, достаточно просто выключить свет и все электроприборы </a:t>
            </a:r>
            <a:r>
              <a:rPr lang="ru-RU" b="1" dirty="0"/>
              <a:t>в половине девятого вечера 26 марта 2022 года на один час.</a:t>
            </a:r>
          </a:p>
          <a:p>
            <a:pPr algn="just">
              <a:spcAft>
                <a:spcPts val="1200"/>
              </a:spcAft>
            </a:pPr>
            <a:r>
              <a:rPr lang="ru-RU" dirty="0"/>
              <a:t>Экономия энергии — это не главная цель акции. Здесь важно единство, которое проявляют люди перед лицом экологических проблем, а также </a:t>
            </a:r>
            <a:r>
              <a:rPr lang="ru-RU" b="1" dirty="0">
                <a:solidFill>
                  <a:srgbClr val="C00000"/>
                </a:solidFill>
              </a:rPr>
              <a:t>готовность каждого сделать свой вклад в благополучие планеты</a:t>
            </a:r>
            <a:r>
              <a:rPr lang="ru-RU" dirty="0"/>
              <a:t>. </a:t>
            </a:r>
            <a:endParaRPr lang="ru-RU" sz="1700" i="1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327477" y="4557674"/>
            <a:ext cx="55082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dirty="0"/>
              <a:t>Республика Беларусь в 2009 году присоединилась к ежегодной международной экологической акции Всемирного фонда дикой природы </a:t>
            </a:r>
            <a:r>
              <a:rPr lang="ru-RU" b="1" dirty="0"/>
              <a:t>«Час Земли»</a:t>
            </a:r>
            <a:r>
              <a:rPr lang="ru-RU" dirty="0"/>
              <a:t>, которая заключается в символическом выключении света и бытовых электроприборов на один час в знак неравнодушия к будущему планеты. Мероприятие проводится по всему миру </a:t>
            </a:r>
            <a:r>
              <a:rPr lang="ru-RU" b="1" dirty="0"/>
              <a:t>в субботу в конце марта</a:t>
            </a:r>
            <a:r>
              <a:rPr lang="ru-RU" dirty="0"/>
              <a:t>. </a:t>
            </a:r>
          </a:p>
        </p:txBody>
      </p:sp>
      <p:sp>
        <p:nvSpPr>
          <p:cNvPr id="5" name="AutoShape 2" descr="Республиканская школа актива юных лесоводо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e-BY"/>
          </a:p>
        </p:txBody>
      </p:sp>
      <p:pic>
        <p:nvPicPr>
          <p:cNvPr id="2050" name="Picture 2" descr="https://s1.stc.all.kpcdn.net/putevoditel/projectid_346574/images/tild3030-3265-4461-a639-616231383739__earth_hour_60__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1039" y="2054448"/>
            <a:ext cx="3462857" cy="236144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8591" y="1420282"/>
            <a:ext cx="2800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e-BY" sz="2400" b="1" dirty="0">
                <a:solidFill>
                  <a:srgbClr val="C00000"/>
                </a:solidFill>
              </a:rPr>
              <a:t>Акция «Час Земли»</a:t>
            </a: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xmlns="" id="{9ED9C71D-C8BF-4522-9B28-179B752E8778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8" cy="12920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Проверенный значок календаря, логотип события твердый, Isolat пиктограммы  Иллюстрация штока - иллюстрации насчитывающей день, сеть: 90234676">
            <a:extLst>
              <a:ext uri="{FF2B5EF4-FFF2-40B4-BE49-F238E27FC236}">
                <a16:creationId xmlns:a16="http://schemas.microsoft.com/office/drawing/2014/main" xmlns="" id="{012C09C2-6AEE-4BD7-BDB5-5037BED48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328" y="2003743"/>
            <a:ext cx="640140" cy="65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1642D9E-2BD0-45B9-833A-E61EEEB27AA1}"/>
              </a:ext>
            </a:extLst>
          </p:cNvPr>
          <p:cNvSpPr txBox="1"/>
          <p:nvPr/>
        </p:nvSpPr>
        <p:spPr>
          <a:xfrm>
            <a:off x="441434" y="2738158"/>
            <a:ext cx="17996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#ЧАСЗЕМЛИ</a:t>
            </a:r>
          </a:p>
          <a:p>
            <a:endParaRPr lang="ru-RU" dirty="0"/>
          </a:p>
          <a:p>
            <a:r>
              <a:rPr lang="ru-RU" b="1" dirty="0">
                <a:solidFill>
                  <a:srgbClr val="C00000"/>
                </a:solidFill>
              </a:rPr>
              <a:t>26 марта 2022 г. </a:t>
            </a:r>
          </a:p>
          <a:p>
            <a:r>
              <a:rPr lang="ru-RU" b="1" dirty="0"/>
              <a:t>20:30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CB679697-03D2-4119-84A9-D4E18C7B840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027" y="5535271"/>
            <a:ext cx="431280" cy="42771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5904002F-1F61-478C-A088-E925397330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087" y="6024858"/>
            <a:ext cx="491160" cy="491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122CF7E-D79E-48CD-9E72-57B07E039B8F}"/>
              </a:ext>
            </a:extLst>
          </p:cNvPr>
          <p:cNvSpPr txBox="1"/>
          <p:nvPr/>
        </p:nvSpPr>
        <p:spPr>
          <a:xfrm>
            <a:off x="8117164" y="5680790"/>
            <a:ext cx="3329839" cy="688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600" i="1" dirty="0"/>
              <a:t>Видео «Беларусь присоединилась к экологической акции "Час Земли"» (2021) </a:t>
            </a:r>
            <a:endParaRPr lang="en-US" sz="1600" i="1" dirty="0"/>
          </a:p>
        </p:txBody>
      </p:sp>
      <p:sp>
        <p:nvSpPr>
          <p:cNvPr id="24" name="Заголовок 9">
            <a:extLst>
              <a:ext uri="{FF2B5EF4-FFF2-40B4-BE49-F238E27FC236}">
                <a16:creationId xmlns:a16="http://schemas.microsoft.com/office/drawing/2014/main" xmlns="" id="{235DE61E-C045-478F-A663-11E1BB00405F}"/>
              </a:ext>
            </a:extLst>
          </p:cNvPr>
          <p:cNvSpPr txBox="1">
            <a:spLocks/>
          </p:cNvSpPr>
          <p:nvPr/>
        </p:nvSpPr>
        <p:spPr>
          <a:xfrm>
            <a:off x="514707" y="503919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Земля — наш дом, пусть будет чисто и уютно в нем</a:t>
            </a:r>
          </a:p>
        </p:txBody>
      </p:sp>
      <p:pic>
        <p:nvPicPr>
          <p:cNvPr id="1030" name="Picture 6">
            <a:hlinkClick r:id="rId8"/>
            <a:extLst>
              <a:ext uri="{FF2B5EF4-FFF2-40B4-BE49-F238E27FC236}">
                <a16:creationId xmlns:a16="http://schemas.microsoft.com/office/drawing/2014/main" xmlns="" id="{565FAD06-312D-48B2-986B-6ABB629E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5051" y="5429547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70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99F8E04A-0CBC-4ABE-90B8-6F04E184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38F70-4774-4C44-B05A-D944B718EAB4}" type="slidenum">
              <a:rPr lang="x-none" smtClean="0"/>
              <a:t>9</a:t>
            </a:fld>
            <a:endParaRPr lang="x-none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D216664-7F49-44A9-AB27-2120BBCA76A2}"/>
              </a:ext>
            </a:extLst>
          </p:cNvPr>
          <p:cNvSpPr/>
          <p:nvPr/>
        </p:nvSpPr>
        <p:spPr>
          <a:xfrm>
            <a:off x="6532432" y="1291314"/>
            <a:ext cx="517370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700" dirty="0"/>
              <a:t>С целью воспитания у учащихся ценностного отношения к природному наследию в 2022 году проводится </a:t>
            </a:r>
            <a:r>
              <a:rPr lang="ru-RU" sz="1700" b="1" dirty="0"/>
              <a:t>республиканский конкурс видеорепортажей «Минута для будущего»:</a:t>
            </a:r>
            <a:endParaRPr lang="ru-RU" sz="1700" dirty="0"/>
          </a:p>
          <a:p>
            <a:pPr marL="285750" indent="-285750" algn="just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учащиеся в возрасте 10–17 лет;</a:t>
            </a:r>
          </a:p>
          <a:p>
            <a:pPr marL="285750" indent="-285750" algn="just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ru-RU" sz="1700" dirty="0"/>
              <a:t> две номинации: </a:t>
            </a:r>
            <a:r>
              <a:rPr lang="ru-RU" sz="1700" i="1" dirty="0"/>
              <a:t>«Мир природы». «Зеленые привычки».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EDABE18F-9EA9-4F5A-B3DD-FDA6BE73AC76}"/>
              </a:ext>
            </a:extLst>
          </p:cNvPr>
          <p:cNvSpPr/>
          <p:nvPr/>
        </p:nvSpPr>
        <p:spPr>
          <a:xfrm>
            <a:off x="462404" y="3890955"/>
            <a:ext cx="44892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1700" dirty="0"/>
              <a:t>В Беларуси с </a:t>
            </a:r>
            <a:r>
              <a:rPr lang="ru-RU" sz="1700" b="1" dirty="0"/>
              <a:t>15 по 23 мая 2021 года </a:t>
            </a:r>
            <a:r>
              <a:rPr lang="ru-RU" sz="1700" dirty="0"/>
              <a:t>проведен первый </a:t>
            </a:r>
            <a:r>
              <a:rPr lang="ru-RU" sz="1700" b="1" dirty="0" err="1">
                <a:solidFill>
                  <a:srgbClr val="C00000"/>
                </a:solidFill>
              </a:rPr>
              <a:t>плоггинг</a:t>
            </a:r>
            <a:r>
              <a:rPr lang="ru-RU" sz="1700" b="1" dirty="0">
                <a:solidFill>
                  <a:srgbClr val="C00000"/>
                </a:solidFill>
              </a:rPr>
              <a:t>-тур</a:t>
            </a:r>
            <a:r>
              <a:rPr lang="ru-RU" sz="1700" dirty="0"/>
              <a:t>, где участники устроили забеги в разных участках областных городов и Минске, во время которых собирали мусор.</a:t>
            </a:r>
          </a:p>
          <a:p>
            <a:pPr algn="just">
              <a:spcAft>
                <a:spcPts val="1200"/>
              </a:spcAft>
            </a:pPr>
            <a:r>
              <a:rPr lang="ru-RU" sz="1600" b="1" i="1" dirty="0" err="1"/>
              <a:t>Плоггинг</a:t>
            </a:r>
            <a:r>
              <a:rPr lang="ru-RU" sz="1600" i="1" dirty="0"/>
              <a:t> — </a:t>
            </a:r>
            <a:r>
              <a:rPr lang="ru-RU" sz="1600" i="1" dirty="0" err="1"/>
              <a:t>plocka</a:t>
            </a:r>
            <a:r>
              <a:rPr lang="ru-RU" sz="1600" i="1" dirty="0"/>
              <a:t> </a:t>
            </a:r>
            <a:r>
              <a:rPr lang="ru-RU" sz="1600" i="1" dirty="0" err="1"/>
              <a:t>upp</a:t>
            </a:r>
            <a:r>
              <a:rPr lang="ru-RU" sz="1600" i="1" dirty="0"/>
              <a:t> (на шведском) — «забирать», и </a:t>
            </a:r>
            <a:r>
              <a:rPr lang="ru-RU" sz="1600" i="1" dirty="0" err="1"/>
              <a:t>jogging</a:t>
            </a:r>
            <a:r>
              <a:rPr lang="ru-RU" sz="1600" i="1" dirty="0"/>
              <a:t> — «бег трусцой».</a:t>
            </a:r>
          </a:p>
        </p:txBody>
      </p:sp>
      <p:sp>
        <p:nvSpPr>
          <p:cNvPr id="5" name="AutoShape 2" descr="Республиканская школа актива юных лесоводов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e-BY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67" y="1383363"/>
            <a:ext cx="4337331" cy="242292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xmlns="" id="{030C93C3-2336-4012-A77C-26C6EA4EED01}"/>
              </a:ext>
            </a:extLst>
          </p:cNvPr>
          <p:cNvCxnSpPr>
            <a:cxnSpLocks/>
          </p:cNvCxnSpPr>
          <p:nvPr/>
        </p:nvCxnSpPr>
        <p:spPr>
          <a:xfrm flipH="1">
            <a:off x="5108561" y="3368806"/>
            <a:ext cx="6834044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xmlns="" id="{0BF6858F-45D0-4648-AB14-93A09193073E}"/>
              </a:ext>
            </a:extLst>
          </p:cNvPr>
          <p:cNvCxnSpPr>
            <a:cxnSpLocks/>
          </p:cNvCxnSpPr>
          <p:nvPr/>
        </p:nvCxnSpPr>
        <p:spPr>
          <a:xfrm flipH="1">
            <a:off x="441434" y="0"/>
            <a:ext cx="13768" cy="129208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Заголовок 9">
            <a:extLst>
              <a:ext uri="{FF2B5EF4-FFF2-40B4-BE49-F238E27FC236}">
                <a16:creationId xmlns:a16="http://schemas.microsoft.com/office/drawing/2014/main" xmlns="" id="{47825ACF-BA8B-4F55-9F9D-B05D00271FEE}"/>
              </a:ext>
            </a:extLst>
          </p:cNvPr>
          <p:cNvSpPr txBox="1">
            <a:spLocks/>
          </p:cNvSpPr>
          <p:nvPr/>
        </p:nvSpPr>
        <p:spPr>
          <a:xfrm>
            <a:off x="514707" y="503919"/>
            <a:ext cx="9543822" cy="9681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Земля — наш дом, пусть будет чисто и уютно в нем</a:t>
            </a:r>
          </a:p>
        </p:txBody>
      </p:sp>
      <p:pic>
        <p:nvPicPr>
          <p:cNvPr id="17" name="Picture 2" descr="Company">
            <a:hlinkClick r:id="rId5"/>
            <a:extLst>
              <a:ext uri="{FF2B5EF4-FFF2-40B4-BE49-F238E27FC236}">
                <a16:creationId xmlns:a16="http://schemas.microsoft.com/office/drawing/2014/main" xmlns="" id="{5A05CE9F-3523-4B10-8CE2-A6600E7EE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34" y="5702478"/>
            <a:ext cx="855548" cy="8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F65EA81-8390-4706-A765-757112D589B3}"/>
              </a:ext>
            </a:extLst>
          </p:cNvPr>
          <p:cNvSpPr txBox="1"/>
          <p:nvPr/>
        </p:nvSpPr>
        <p:spPr>
          <a:xfrm>
            <a:off x="1175723" y="5906602"/>
            <a:ext cx="17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РЕЗУЛЬТАТЫ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C0207CE6-91C5-4083-9F95-929E5B9A5F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520" y="5884672"/>
            <a:ext cx="491160" cy="491160"/>
          </a:xfrm>
          <a:prstGeom prst="rect">
            <a:avLst/>
          </a:prstGeom>
        </p:spPr>
      </p:pic>
      <p:pic>
        <p:nvPicPr>
          <p:cNvPr id="19" name="Рисунок 18">
            <a:hlinkClick r:id="rId9" action="ppaction://hlinksldjump"/>
            <a:extLst>
              <a:ext uri="{FF2B5EF4-FFF2-40B4-BE49-F238E27FC236}">
                <a16:creationId xmlns:a16="http://schemas.microsoft.com/office/drawing/2014/main" xmlns="" id="{70063915-721A-4C60-94C6-E82B33EA236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532" y="5726033"/>
            <a:ext cx="1931881" cy="808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C9A9ABD7-7BBB-4C19-A04D-F9E61497473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808" y="2665307"/>
            <a:ext cx="431280" cy="42771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xmlns="" id="{7898A4A8-0BA4-4DA8-A870-16A5D69199F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920" y="2690041"/>
            <a:ext cx="408149" cy="408149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FF621535-BF1A-41BF-91AB-32A9FBF454A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136" y="4909244"/>
            <a:ext cx="431280" cy="4277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2391F19A-EC5D-45A4-AF2F-2B2A6805A4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248" y="4933978"/>
            <a:ext cx="408149" cy="408149"/>
          </a:xfrm>
          <a:prstGeom prst="rect">
            <a:avLst/>
          </a:prstGeom>
        </p:spPr>
      </p:pic>
      <p:pic>
        <p:nvPicPr>
          <p:cNvPr id="3074" name="Picture 2">
            <a:hlinkClick r:id="rId12"/>
            <a:extLst>
              <a:ext uri="{FF2B5EF4-FFF2-40B4-BE49-F238E27FC236}">
                <a16:creationId xmlns:a16="http://schemas.microsoft.com/office/drawing/2014/main" xmlns="" id="{76D9DF6B-BB15-47F8-A966-387E7EB6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62769" y="1428933"/>
            <a:ext cx="1110637" cy="111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hlinkClick r:id="rId14"/>
            <a:extLst>
              <a:ext uri="{FF2B5EF4-FFF2-40B4-BE49-F238E27FC236}">
                <a16:creationId xmlns:a16="http://schemas.microsoft.com/office/drawing/2014/main" xmlns="" id="{E28CFE14-5730-4C25-8D3B-2EABD14F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8415" y="3602730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781801" y="3780800"/>
            <a:ext cx="50727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Учащиеся профессионально-технических и средне-специальный учреждений образования могут принять участие в акциях: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 «Час Земли»;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 «Птичий дом»;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 «Неделя леса – 2022»;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 «</a:t>
            </a:r>
            <a:r>
              <a:rPr lang="ru-RU" dirty="0" err="1"/>
              <a:t>Сцяжынкамі</a:t>
            </a:r>
            <a:r>
              <a:rPr lang="ru-RU" dirty="0"/>
              <a:t> </a:t>
            </a:r>
            <a:r>
              <a:rPr lang="ru-RU" dirty="0" err="1"/>
              <a:t>Бацькаўшчыны</a:t>
            </a:r>
            <a:r>
              <a:rPr lang="ru-RU" dirty="0"/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6997707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6769</TotalTime>
  <Words>1369</Words>
  <Application>Microsoft Office PowerPoint</Application>
  <PresentationFormat>Произвольный</PresentationFormat>
  <Paragraphs>103</Paragraphs>
  <Slides>10</Slides>
  <Notes>10</Notes>
  <HiddenSlides>2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 Light</vt:lpstr>
      <vt:lpstr>Calibri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Харевич</dc:creator>
  <cp:lastModifiedBy>Владос савченко</cp:lastModifiedBy>
  <cp:revision>435</cp:revision>
  <cp:lastPrinted>2018-12-07T06:48:34Z</cp:lastPrinted>
  <dcterms:created xsi:type="dcterms:W3CDTF">2018-12-03T10:14:15Z</dcterms:created>
  <dcterms:modified xsi:type="dcterms:W3CDTF">2024-05-26T11:22:05Z</dcterms:modified>
</cp:coreProperties>
</file>